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D33E80-B82E-46C0-B93B-F3577D279DBE}" type="datetimeFigureOut">
              <a:rPr lang="pl-PL" smtClean="0"/>
              <a:pPr/>
              <a:t>2018-09-23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DD2BEB-90D6-4BE5-A0EA-981AB79ECC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776288"/>
            <a:ext cx="8495952" cy="2868736"/>
          </a:xfrm>
        </p:spPr>
        <p:txBody>
          <a:bodyPr>
            <a:noAutofit/>
          </a:bodyPr>
          <a:lstStyle/>
          <a:p>
            <a:r>
              <a:rPr lang="pl-PL" sz="5400" b="1" i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 </a:t>
            </a:r>
            <a:r>
              <a:rPr lang="pl-PL" sz="5400" b="1" i="1" dirty="0" err="1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European</a:t>
            </a:r>
            <a:r>
              <a:rPr lang="pl-PL" sz="5400" b="1" i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Day </a:t>
            </a:r>
            <a:br>
              <a:rPr lang="pl-PL" sz="5400" b="1" i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5400" b="1" i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of </a:t>
            </a:r>
            <a:r>
              <a:rPr lang="pl-PL" sz="5400" b="1" i="1" dirty="0" err="1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Languages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26992"/>
          </a:xfrm>
        </p:spPr>
        <p:txBody>
          <a:bodyPr>
            <a:normAutofit/>
          </a:bodyPr>
          <a:lstStyle/>
          <a:p>
            <a:endParaRPr lang="pl-PL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pl-PL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pl-PL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pl-PL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26th </a:t>
            </a:r>
            <a:r>
              <a:rPr lang="pl-PL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September</a:t>
            </a:r>
            <a:r>
              <a:rPr lang="pl-PL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, 2018</a:t>
            </a:r>
            <a:endParaRPr lang="pl-PL" sz="4000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714776"/>
          </a:xfrm>
        </p:spPr>
        <p:txBody>
          <a:bodyPr/>
          <a:lstStyle/>
          <a:p>
            <a:r>
              <a:rPr lang="en-US" dirty="0" smtClean="0"/>
              <a:t>In many languages there are palindromes</a:t>
            </a:r>
            <a:r>
              <a:rPr lang="pl-PL" dirty="0" smtClean="0"/>
              <a:t>. </a:t>
            </a:r>
            <a:r>
              <a:rPr lang="en-US" dirty="0" smtClean="0"/>
              <a:t>Palindromes are interesting words and sentences that are read in the same way from the front and back. It is </a:t>
            </a:r>
            <a:r>
              <a:rPr lang="pl-PL" dirty="0" smtClean="0"/>
              <a:t>the</a:t>
            </a:r>
            <a:r>
              <a:rPr lang="en-US" dirty="0" smtClean="0"/>
              <a:t> fact that the Germans came up with a word, meaning fear of palindromes - </a:t>
            </a:r>
            <a:r>
              <a:rPr lang="en-US" dirty="0" err="1" smtClean="0"/>
              <a:t>Eibohphobie</a:t>
            </a:r>
            <a:r>
              <a:rPr lang="en-US" dirty="0" smtClean="0"/>
              <a:t>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języki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286124"/>
            <a:ext cx="3309946" cy="3309946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r>
              <a:rPr lang="en-US" dirty="0" smtClean="0"/>
              <a:t>An additional impulse for learning foreign languages may be </a:t>
            </a:r>
            <a:r>
              <a:rPr lang="pl-PL" dirty="0" smtClean="0"/>
              <a:t>the </a:t>
            </a:r>
            <a:r>
              <a:rPr lang="en-US" dirty="0" smtClean="0"/>
              <a:t>information that many famous people speak many languages besides English, e</a:t>
            </a:r>
            <a:r>
              <a:rPr lang="pl-PL" dirty="0" smtClean="0"/>
              <a:t>.</a:t>
            </a:r>
            <a:r>
              <a:rPr lang="en-US" dirty="0" smtClean="0"/>
              <a:t>g</a:t>
            </a:r>
            <a:r>
              <a:rPr lang="pl-PL" dirty="0" smtClean="0"/>
              <a:t>.</a:t>
            </a:r>
            <a:r>
              <a:rPr lang="en-US" dirty="0" smtClean="0"/>
              <a:t> French </a:t>
            </a:r>
            <a:r>
              <a:rPr lang="pl-PL" dirty="0" smtClean="0"/>
              <a:t>(Mick Jagger), </a:t>
            </a:r>
            <a:r>
              <a:rPr lang="pl-PL" dirty="0" err="1" smtClean="0"/>
              <a:t>Spanish</a:t>
            </a:r>
            <a:r>
              <a:rPr lang="pl-PL" dirty="0" smtClean="0"/>
              <a:t> (Will Smith), </a:t>
            </a:r>
            <a:r>
              <a:rPr lang="pl-PL" dirty="0" err="1" smtClean="0"/>
              <a:t>Italian</a:t>
            </a:r>
            <a:r>
              <a:rPr lang="pl-PL" dirty="0" smtClean="0"/>
              <a:t> (Colin </a:t>
            </a:r>
            <a:r>
              <a:rPr lang="pl-PL" dirty="0" err="1" smtClean="0"/>
              <a:t>Firth</a:t>
            </a:r>
            <a:r>
              <a:rPr lang="pl-PL" dirty="0" smtClean="0"/>
              <a:t>), German (Arnold </a:t>
            </a:r>
            <a:r>
              <a:rPr lang="pl-PL" dirty="0" err="1" smtClean="0"/>
              <a:t>Schwarzenegger</a:t>
            </a:r>
            <a:r>
              <a:rPr lang="pl-PL" dirty="0" smtClean="0"/>
              <a:t>)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(</a:t>
            </a:r>
            <a:r>
              <a:rPr lang="pl-PL" dirty="0" err="1" smtClean="0"/>
              <a:t>Shakira</a:t>
            </a:r>
            <a:r>
              <a:rPr lang="pl-PL" dirty="0" smtClean="0"/>
              <a:t>).</a:t>
            </a:r>
          </a:p>
          <a:p>
            <a:endParaRPr lang="pl-PL" dirty="0"/>
          </a:p>
        </p:txBody>
      </p:sp>
      <p:pic>
        <p:nvPicPr>
          <p:cNvPr id="4" name="Obraz 3" descr="jezyk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2857496" cy="2857496"/>
          </a:xfrm>
          <a:prstGeom prst="rect">
            <a:avLst/>
          </a:prstGeom>
        </p:spPr>
      </p:pic>
      <p:pic>
        <p:nvPicPr>
          <p:cNvPr id="5" name="Obraz 4" descr="jezyk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444824"/>
            <a:ext cx="4286280" cy="2413176"/>
          </a:xfrm>
          <a:prstGeom prst="rect">
            <a:avLst/>
          </a:prstGeom>
        </p:spPr>
      </p:pic>
      <p:pic>
        <p:nvPicPr>
          <p:cNvPr id="6" name="Obraz 5" descr="jezyk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286124"/>
            <a:ext cx="3657600" cy="192024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7200" dirty="0" err="1" smtClean="0"/>
              <a:t>The</a:t>
            </a:r>
            <a:r>
              <a:rPr lang="pl-PL" sz="7200" dirty="0" smtClean="0"/>
              <a:t> </a:t>
            </a:r>
            <a:r>
              <a:rPr lang="pl-PL" sz="7200" dirty="0" err="1" smtClean="0"/>
              <a:t>End</a:t>
            </a:r>
            <a:endParaRPr lang="pl-PL" sz="7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0" y="185736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400" dirty="0" err="1" smtClean="0"/>
              <a:t>Bibliography</a:t>
            </a:r>
            <a:r>
              <a:rPr lang="pl-PL" sz="2400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edl.ecml.at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youtube.com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hrpress.pl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praca-biznes.pl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thesource.com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shakira.com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vulture.com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3714744" y="2332037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pl.wikipedia.org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jows.pl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szkolnictwo.pl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blog.langlion.com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superbelfrzy.edu.pl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wielkikufer.pl</a:t>
            </a:r>
            <a:endParaRPr lang="pl-PL" sz="2400" dirty="0" smtClean="0"/>
          </a:p>
          <a:p>
            <a:pPr>
              <a:buFont typeface="Wingdings" pitchFamily="2" charset="2"/>
              <a:buChar char="q"/>
            </a:pPr>
            <a:r>
              <a:rPr lang="pl-PL" sz="2400" dirty="0" err="1" smtClean="0"/>
              <a:t>madamepolyglot.pl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72100" y="5903893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Prepared</a:t>
            </a:r>
            <a:r>
              <a:rPr lang="pl-PL" sz="2800" dirty="0" smtClean="0"/>
              <a:t> by:</a:t>
            </a:r>
          </a:p>
          <a:p>
            <a:r>
              <a:rPr lang="pl-PL" sz="2800" dirty="0" smtClean="0"/>
              <a:t>Martyna Suliga </a:t>
            </a:r>
            <a:r>
              <a:rPr lang="pl-PL" sz="2800" dirty="0" err="1" smtClean="0"/>
              <a:t>Ia</a:t>
            </a:r>
            <a:endParaRPr lang="pl-PL" sz="2800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jezyk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9144000" cy="428625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404664"/>
            <a:ext cx="8229600" cy="4524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en-US" dirty="0" smtClean="0"/>
              <a:t>The European Day of Languages</a:t>
            </a:r>
            <a:r>
              <a:rPr lang="pl-PL" dirty="0" smtClean="0"/>
              <a:t> </a:t>
            </a:r>
            <a:r>
              <a:rPr lang="en-US" dirty="0"/>
              <a:t>(EDL) is an annual celebration </a:t>
            </a:r>
            <a:r>
              <a:rPr lang="en-US" dirty="0" smtClean="0"/>
              <a:t>day</a:t>
            </a:r>
            <a:r>
              <a:rPr lang="pl-PL" dirty="0" smtClean="0"/>
              <a:t>, </a:t>
            </a:r>
            <a:r>
              <a:rPr lang="pl-PL" dirty="0" err="1" smtClean="0"/>
              <a:t>initiated</a:t>
            </a:r>
            <a:r>
              <a:rPr lang="pl-PL" dirty="0" smtClean="0"/>
              <a:t> by</a:t>
            </a:r>
            <a:r>
              <a:rPr lang="en-US" dirty="0" smtClean="0"/>
              <a:t> the </a:t>
            </a:r>
            <a:r>
              <a:rPr lang="en-US" dirty="0"/>
              <a:t>Council of </a:t>
            </a:r>
            <a:r>
              <a:rPr lang="en-US" dirty="0" err="1" smtClean="0"/>
              <a:t>Europ</a:t>
            </a:r>
            <a:r>
              <a:rPr lang="pl-PL" dirty="0" smtClean="0"/>
              <a:t>e. It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celebrated</a:t>
            </a:r>
            <a:r>
              <a:rPr lang="en-US" dirty="0" smtClean="0"/>
              <a:t> </a:t>
            </a:r>
            <a:r>
              <a:rPr lang="en-US" dirty="0"/>
              <a:t>every year, on </a:t>
            </a:r>
            <a:r>
              <a:rPr lang="en-US" dirty="0" smtClean="0"/>
              <a:t>26</a:t>
            </a:r>
            <a:r>
              <a:rPr lang="pl-PL" dirty="0" smtClean="0"/>
              <a:t>th </a:t>
            </a:r>
            <a:r>
              <a:rPr lang="en-US" dirty="0" smtClean="0"/>
              <a:t>September</a:t>
            </a:r>
            <a:r>
              <a:rPr lang="en-US" dirty="0"/>
              <a:t>, </a:t>
            </a:r>
            <a:r>
              <a:rPr lang="en-US" dirty="0" smtClean="0"/>
              <a:t>since </a:t>
            </a:r>
            <a:r>
              <a:rPr lang="en-US" dirty="0"/>
              <a:t>the European Year of Languages in </a:t>
            </a:r>
            <a:r>
              <a:rPr lang="en-US" dirty="0" smtClean="0"/>
              <a:t>2001.</a:t>
            </a:r>
            <a:endParaRPr lang="pl-PL" dirty="0"/>
          </a:p>
        </p:txBody>
      </p:sp>
      <p:pic>
        <p:nvPicPr>
          <p:cNvPr id="4" name="Obraz 3" descr="flag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159742"/>
            <a:ext cx="6643702" cy="3698258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3500438"/>
            <a:ext cx="8229600" cy="2546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The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aim</a:t>
            </a:r>
            <a:r>
              <a:rPr lang="pl-PL" dirty="0" smtClean="0"/>
              <a:t> of EDL </a:t>
            </a:r>
            <a:r>
              <a:rPr lang="en-US" dirty="0" smtClean="0"/>
              <a:t>is</a:t>
            </a:r>
            <a:r>
              <a:rPr lang="pl-PL" dirty="0" smtClean="0"/>
              <a:t> to</a:t>
            </a:r>
            <a:r>
              <a:rPr lang="en-US" dirty="0" smtClean="0"/>
              <a:t> encourage </a:t>
            </a:r>
            <a:r>
              <a:rPr lang="pl-PL" dirty="0" smtClean="0"/>
              <a:t>the </a:t>
            </a:r>
            <a:r>
              <a:rPr lang="en-US" dirty="0" smtClean="0"/>
              <a:t>Europeans to learn foreign languages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pic>
        <p:nvPicPr>
          <p:cNvPr id="6" name="Obraz 5" descr="jezyk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4810" y="0"/>
            <a:ext cx="4929190" cy="407196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p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 itself focuses on the organization of various events 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</a:t>
            </a:r>
            <a:r>
              <a:rPr lang="pl-PL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European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pl-PL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schools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pl-PL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universities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and </a:t>
            </a:r>
            <a:r>
              <a:rPr lang="pl-PL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cultural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pl-PL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institutions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promoting language learning.</a:t>
            </a:r>
            <a: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pl-PL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pl-PL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jezyk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5" y="3957622"/>
            <a:ext cx="5800755" cy="2900378"/>
          </a:xfr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Curiosities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pl-PL" dirty="0" smtClean="0"/>
              <a:t>In 2017 </a:t>
            </a:r>
            <a:r>
              <a:rPr lang="pl-PL" dirty="0"/>
              <a:t> </a:t>
            </a:r>
            <a:r>
              <a:rPr lang="pl-PL" dirty="0" smtClean="0"/>
              <a:t>the </a:t>
            </a:r>
            <a:r>
              <a:rPr lang="en-US" dirty="0" smtClean="0"/>
              <a:t>most innovative event </a:t>
            </a:r>
            <a:r>
              <a:rPr lang="pl-PL" dirty="0" smtClean="0"/>
              <a:t>was</a:t>
            </a:r>
            <a:r>
              <a:rPr lang="en-US" dirty="0" smtClean="0"/>
              <a:t> “Let's </a:t>
            </a:r>
            <a:r>
              <a:rPr lang="pl-PL" dirty="0" smtClean="0"/>
              <a:t>P</a:t>
            </a:r>
            <a:r>
              <a:rPr lang="en-US" dirty="0" err="1" smtClean="0"/>
              <a:t>romote</a:t>
            </a:r>
            <a:r>
              <a:rPr lang="en-US" dirty="0" smtClean="0"/>
              <a:t> </a:t>
            </a:r>
            <a:r>
              <a:rPr lang="pl-PL" dirty="0"/>
              <a:t>D</a:t>
            </a:r>
            <a:r>
              <a:rPr lang="en-US" dirty="0" err="1" smtClean="0"/>
              <a:t>iversity</a:t>
            </a:r>
            <a:r>
              <a:rPr lang="en-US" dirty="0" smtClean="0"/>
              <a:t> – the European Day of Languages” from Poland</a:t>
            </a:r>
            <a:r>
              <a:rPr lang="pl-PL" dirty="0" smtClean="0"/>
              <a:t>.</a:t>
            </a:r>
            <a:r>
              <a:rPr lang="en-US" dirty="0" smtClean="0"/>
              <a:t> The event received 1702 votes and was </a:t>
            </a:r>
            <a:r>
              <a:rPr lang="en-US" dirty="0" err="1" smtClean="0"/>
              <a:t>organised</a:t>
            </a:r>
            <a:r>
              <a:rPr lang="en-US" dirty="0" smtClean="0"/>
              <a:t> by Primary School No. 1 in </a:t>
            </a:r>
            <a:r>
              <a:rPr lang="en-US" dirty="0" err="1" smtClean="0"/>
              <a:t>Żary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5" name="Obraz 4" descr="języki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438" y="4500571"/>
            <a:ext cx="3893562" cy="235743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9144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 of the necessary things in learning a language is mastering </a:t>
            </a:r>
            <a:r>
              <a:rPr lang="pl-PL" sz="3200" dirty="0" err="1" smtClean="0"/>
              <a:t>its</a:t>
            </a:r>
            <a:r>
              <a:rPr lang="en-US" sz="3200" dirty="0" smtClean="0"/>
              <a:t> </a:t>
            </a:r>
            <a:r>
              <a:rPr lang="pl-PL" sz="3200" dirty="0" err="1" smtClean="0"/>
              <a:t>tongue</a:t>
            </a:r>
            <a:r>
              <a:rPr lang="pl-PL" sz="3200" dirty="0" smtClean="0"/>
              <a:t> </a:t>
            </a:r>
            <a:r>
              <a:rPr lang="pl-PL" sz="3200" dirty="0" err="1" smtClean="0"/>
              <a:t>twisters</a:t>
            </a:r>
            <a:r>
              <a:rPr lang="en-US" sz="3200" dirty="0" smtClean="0"/>
              <a:t>. Here are some examples</a:t>
            </a:r>
            <a:r>
              <a:rPr lang="pl-PL" sz="3200" dirty="0" smtClean="0"/>
              <a:t> </a:t>
            </a:r>
            <a:r>
              <a:rPr lang="en-US" sz="3200" dirty="0" smtClean="0"/>
              <a:t>from around the world:</a:t>
            </a:r>
            <a:endParaRPr lang="pl-PL" sz="3200" dirty="0" smtClean="0"/>
          </a:p>
          <a:p>
            <a:endParaRPr lang="pl-PL" sz="3200" dirty="0" smtClean="0"/>
          </a:p>
          <a:p>
            <a:endParaRPr lang="pl-PL" sz="3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71472" y="2714620"/>
            <a:ext cx="807249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Combien de sous sont ces saucissons-ci? Ces saucissons-ci sont six sous</a:t>
            </a:r>
            <a:r>
              <a:rPr lang="fr-FR" dirty="0" smtClean="0"/>
              <a:t> (French): “How much are these sausages here? These sausages here are six cents”.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Sister Sue sells sea shells. She sells sea shells on shore. The shells she sells. Are sea shells she sees</a:t>
            </a:r>
            <a:r>
              <a:rPr lang="pl-PL" b="1" dirty="0" smtClean="0"/>
              <a:t>?</a:t>
            </a:r>
            <a:r>
              <a:rPr lang="en-US" b="1" dirty="0" smtClean="0"/>
              <a:t> Sure she sees shells she sells</a:t>
            </a:r>
            <a:r>
              <a:rPr lang="pl-PL" b="1" dirty="0" smtClean="0"/>
              <a:t>.</a:t>
            </a:r>
            <a:endParaRPr lang="pl-PL" dirty="0"/>
          </a:p>
        </p:txBody>
      </p:sp>
    </p:spTree>
  </p:cSld>
  <p:clrMapOvr>
    <a:masterClrMapping/>
  </p:clrMapOvr>
  <p:transition spd="slow" advClick="0" advTm="19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43050"/>
            <a:ext cx="535785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Ancient Greek playwright, Aristophanes, invented one of the longest words consisting of 183 letters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en-US" dirty="0" smtClean="0"/>
              <a:t>means a dish made of all kinds of fish, poultry and sauces</a:t>
            </a:r>
            <a:r>
              <a:rPr lang="pl-PL" dirty="0" smtClean="0"/>
              <a:t>.</a:t>
            </a:r>
            <a:endParaRPr lang="en-US" dirty="0" smtClean="0"/>
          </a:p>
          <a:p>
            <a:endParaRPr lang="pl-PL" dirty="0"/>
          </a:p>
        </p:txBody>
      </p:sp>
      <p:pic>
        <p:nvPicPr>
          <p:cNvPr id="4" name="Obraz 3" descr="języki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42" y="1285860"/>
            <a:ext cx="3919558" cy="4522567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 English, the longest word is</a:t>
            </a:r>
            <a:r>
              <a:rPr lang="pl-PL" dirty="0" smtClean="0"/>
              <a:t>: </a:t>
            </a:r>
            <a:r>
              <a:rPr lang="pl-PL" sz="2800" b="1" dirty="0" err="1" smtClean="0"/>
              <a:t>pneumonoultramicroscopicsilicovolcanoconiosis</a:t>
            </a:r>
            <a:r>
              <a:rPr lang="en-US" dirty="0" smtClean="0"/>
              <a:t>This is the longest English word whose definition appeared in the dictionary and refers to respiratory disease</a:t>
            </a:r>
            <a:r>
              <a:rPr lang="pl-PL" dirty="0" smtClean="0"/>
              <a:t> </a:t>
            </a:r>
            <a:r>
              <a:rPr lang="en-US" dirty="0" smtClean="0"/>
              <a:t>caused by inhalation of silica dust</a:t>
            </a:r>
            <a:r>
              <a:rPr lang="pl-PL" dirty="0" smtClean="0"/>
              <a:t>.</a:t>
            </a:r>
          </a:p>
          <a:p>
            <a:endParaRPr lang="pl-PL" sz="2800" dirty="0"/>
          </a:p>
        </p:txBody>
      </p:sp>
      <p:pic>
        <p:nvPicPr>
          <p:cNvPr id="5" name="Obraz 4" descr="Jak-uczyc-sie-jezykow-obcy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197352"/>
            <a:ext cx="4821936" cy="3660648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409</Words>
  <Application>Microsoft Office PowerPoint</Application>
  <PresentationFormat>Pokaz na ekranie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Energetyczny</vt:lpstr>
      <vt:lpstr>The European Day  of Languages</vt:lpstr>
      <vt:lpstr>Prezentacja programu PowerPoint</vt:lpstr>
      <vt:lpstr>Prezentacja programu PowerPoint</vt:lpstr>
      <vt:lpstr>Prezentacja programu PowerPoint</vt:lpstr>
      <vt:lpstr>The project itself focuses on the organization of various events in European schools, universities and cultural institutions promoting language learning. </vt:lpstr>
      <vt:lpstr>Curiosities about…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</dc:title>
  <dc:creator>sando5@tlen.pl</dc:creator>
  <cp:lastModifiedBy>Lenovo</cp:lastModifiedBy>
  <cp:revision>6</cp:revision>
  <dcterms:created xsi:type="dcterms:W3CDTF">2018-09-18T08:20:13Z</dcterms:created>
  <dcterms:modified xsi:type="dcterms:W3CDTF">2018-09-23T18:39:43Z</dcterms:modified>
</cp:coreProperties>
</file>