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2" r:id="rId6"/>
    <p:sldId id="263" r:id="rId7"/>
    <p:sldId id="265" r:id="rId8"/>
    <p:sldId id="267" r:id="rId9"/>
    <p:sldId id="259"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6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smtClean="0"/>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1/18/2020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1/18/2020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1/18/2020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1/18/2020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anva.com/log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l.wikipedia.org/wiki/Madonna_(piosenkarka)" TargetMode="External"/><Relationship Id="rId2" Type="http://schemas.openxmlformats.org/officeDocument/2006/relationships/hyperlink" Target="https://pl.wikipedia.org/wiki/Victoria_Beckham" TargetMode="Externa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s://pl.wikipedia.org/wiki/Johnny_Dep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MARKETING</a:t>
            </a:r>
            <a:endParaRPr lang="pl-PL" dirty="0"/>
          </a:p>
        </p:txBody>
      </p:sp>
      <p:sp>
        <p:nvSpPr>
          <p:cNvPr id="3" name="Podtytuł 2"/>
          <p:cNvSpPr>
            <a:spLocks noGrp="1"/>
          </p:cNvSpPr>
          <p:nvPr>
            <p:ph type="subTitle" idx="1"/>
          </p:nvPr>
        </p:nvSpPr>
        <p:spPr/>
        <p:txBody>
          <a:bodyPr/>
          <a:lstStyle/>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503" y="3956279"/>
            <a:ext cx="2760617" cy="1086237"/>
          </a:xfrm>
          <a:prstGeom prst="rect">
            <a:avLst/>
          </a:prstGeom>
        </p:spPr>
      </p:pic>
    </p:spTree>
    <p:extLst>
      <p:ext uri="{BB962C8B-B14F-4D97-AF65-F5344CB8AC3E}">
        <p14:creationId xmlns:p14="http://schemas.microsoft.com/office/powerpoint/2010/main" val="1769030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0"/>
            <a:ext cx="9601200" cy="1029789"/>
          </a:xfrm>
        </p:spPr>
        <p:txBody>
          <a:bodyPr>
            <a:noAutofit/>
          </a:bodyPr>
          <a:lstStyle/>
          <a:p>
            <a:r>
              <a:rPr lang="en-US" sz="2400" dirty="0"/>
              <a:t>ADVERTISING </a:t>
            </a:r>
            <a:r>
              <a:rPr lang="en-US" sz="2400" dirty="0" smtClean="0"/>
              <a:t> </a:t>
            </a:r>
            <a:r>
              <a:rPr lang="en-US" sz="2400" dirty="0"/>
              <a:t>is a form of impersonal, paid, in accordance with the law and morality, the form of providing market information on rich proposals.</a:t>
            </a:r>
            <a:endParaRPr lang="pl-PL" sz="2400" dirty="0"/>
          </a:p>
        </p:txBody>
      </p:sp>
      <p:sp>
        <p:nvSpPr>
          <p:cNvPr id="3" name="Symbol zastępczy zawartości 2"/>
          <p:cNvSpPr>
            <a:spLocks noGrp="1"/>
          </p:cNvSpPr>
          <p:nvPr>
            <p:ph idx="1"/>
          </p:nvPr>
        </p:nvSpPr>
        <p:spPr>
          <a:xfrm>
            <a:off x="1371600" y="2037805"/>
            <a:ext cx="10576560" cy="4737463"/>
          </a:xfrm>
        </p:spPr>
        <p:txBody>
          <a:bodyPr>
            <a:normAutofit/>
          </a:bodyPr>
          <a:lstStyle/>
          <a:p>
            <a:pPr marL="0" indent="0">
              <a:buNone/>
            </a:pPr>
            <a:r>
              <a:rPr lang="en-US" dirty="0"/>
              <a:t>Newspaper advertising - newspapers, magazines; </a:t>
            </a:r>
            <a:endParaRPr lang="pl-PL" dirty="0" smtClean="0"/>
          </a:p>
          <a:p>
            <a:pPr marL="0" indent="0">
              <a:buNone/>
            </a:pPr>
            <a:r>
              <a:rPr lang="en-US" dirty="0" smtClean="0"/>
              <a:t>Radio </a:t>
            </a:r>
            <a:r>
              <a:rPr lang="en-US" dirty="0"/>
              <a:t>advertising - simple, understandable, associated with low preparation and emission costs, Television advertising - the most widespread form of advertising, the most common, creates the image of a given product, </a:t>
            </a:r>
            <a:endParaRPr lang="pl-PL" dirty="0" smtClean="0"/>
          </a:p>
          <a:p>
            <a:pPr marL="0" indent="0">
              <a:buNone/>
            </a:pPr>
            <a:r>
              <a:rPr lang="en-US" dirty="0" smtClean="0"/>
              <a:t>Direct </a:t>
            </a:r>
            <a:r>
              <a:rPr lang="en-US" dirty="0"/>
              <a:t>mail - catalogs, leaflets, brochures, </a:t>
            </a:r>
            <a:endParaRPr lang="pl-PL" dirty="0" smtClean="0"/>
          </a:p>
          <a:p>
            <a:pPr marL="0" indent="0">
              <a:buNone/>
            </a:pPr>
            <a:r>
              <a:rPr lang="en-US" dirty="0" smtClean="0"/>
              <a:t>Advertising </a:t>
            </a:r>
            <a:r>
              <a:rPr lang="en-US" dirty="0"/>
              <a:t>posters (out door) - announcements, posters with concise content, on information boards, stops, stations. </a:t>
            </a:r>
            <a:endParaRPr lang="pl-PL" dirty="0" smtClean="0"/>
          </a:p>
          <a:p>
            <a:pPr marL="0" indent="0">
              <a:buNone/>
            </a:pPr>
            <a:r>
              <a:rPr lang="en-US" dirty="0" smtClean="0"/>
              <a:t>Publishing </a:t>
            </a:r>
            <a:r>
              <a:rPr lang="en-US" dirty="0"/>
              <a:t>advertising - all "advertising materials" with the exception of press such as books with inserts / advertising pages, prospectuses, leaflets, folders, brochures, phone books; </a:t>
            </a:r>
            <a:endParaRPr lang="pl-PL" dirty="0" smtClean="0"/>
          </a:p>
          <a:p>
            <a:pPr marL="0" indent="0">
              <a:buNone/>
            </a:pPr>
            <a:r>
              <a:rPr lang="en-US" dirty="0" smtClean="0"/>
              <a:t>Exhibition </a:t>
            </a:r>
            <a:r>
              <a:rPr lang="en-US" dirty="0"/>
              <a:t>advertising - allows for the presentation of the company's offer at exhibitions in an indirect and direct form, </a:t>
            </a:r>
            <a:r>
              <a:rPr lang="en-US" dirty="0" err="1"/>
              <a:t>eg</a:t>
            </a:r>
            <a:r>
              <a:rPr lang="en-US" dirty="0"/>
              <a:t> posters, leaflets, other forms of advertising (audiovisual, printed, sound),</a:t>
            </a:r>
            <a:endParaRPr lang="pl-PL" dirty="0"/>
          </a:p>
          <a:p>
            <a:endParaRPr lang="pl-PL" dirty="0">
              <a:latin typeface="Helvetica Neue"/>
            </a:endParaRPr>
          </a:p>
          <a:p>
            <a:endParaRPr lang="pl-PL" dirty="0"/>
          </a:p>
        </p:txBody>
      </p:sp>
    </p:spTree>
    <p:extLst>
      <p:ext uri="{BB962C8B-B14F-4D97-AF65-F5344CB8AC3E}">
        <p14:creationId xmlns:p14="http://schemas.microsoft.com/office/powerpoint/2010/main" val="193721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800" dirty="0"/>
              <a:t>Personal sales are a direct form of communication with buyers, in which the seller demonstrates the product and encourages potential customers to buy it.</a:t>
            </a:r>
            <a:endParaRPr lang="pl-PL" sz="2800" dirty="0"/>
          </a:p>
        </p:txBody>
      </p:sp>
      <p:sp>
        <p:nvSpPr>
          <p:cNvPr id="3" name="Symbol zastępczy zawartości 2"/>
          <p:cNvSpPr>
            <a:spLocks noGrp="1"/>
          </p:cNvSpPr>
          <p:nvPr>
            <p:ph idx="1"/>
          </p:nvPr>
        </p:nvSpPr>
        <p:spPr/>
        <p:txBody>
          <a:bodyPr/>
          <a:lstStyle/>
          <a:p>
            <a:r>
              <a:rPr lang="pl-PL" dirty="0" err="1" smtClean="0"/>
              <a:t>telesales</a:t>
            </a:r>
            <a:r>
              <a:rPr lang="pl-PL" dirty="0"/>
              <a:t>, </a:t>
            </a:r>
            <a:endParaRPr lang="pl-PL" dirty="0" smtClean="0"/>
          </a:p>
          <a:p>
            <a:r>
              <a:rPr lang="pl-PL" dirty="0" err="1" smtClean="0"/>
              <a:t>presentations</a:t>
            </a:r>
            <a:r>
              <a:rPr lang="pl-PL" dirty="0" smtClean="0"/>
              <a:t> </a:t>
            </a:r>
            <a:r>
              <a:rPr lang="pl-PL" dirty="0" err="1"/>
              <a:t>at</a:t>
            </a:r>
            <a:r>
              <a:rPr lang="pl-PL" dirty="0"/>
              <a:t> </a:t>
            </a:r>
            <a:r>
              <a:rPr lang="pl-PL" dirty="0" err="1"/>
              <a:t>fairs</a:t>
            </a:r>
            <a:r>
              <a:rPr lang="pl-PL" dirty="0"/>
              <a:t>, </a:t>
            </a:r>
            <a:endParaRPr lang="pl-PL" dirty="0" smtClean="0"/>
          </a:p>
          <a:p>
            <a:r>
              <a:rPr lang="pl-PL" dirty="0" err="1" smtClean="0"/>
              <a:t>exhibitions</a:t>
            </a:r>
            <a:r>
              <a:rPr lang="pl-PL" dirty="0"/>
              <a:t>, </a:t>
            </a:r>
            <a:endParaRPr lang="pl-PL" dirty="0" smtClean="0"/>
          </a:p>
          <a:p>
            <a:r>
              <a:rPr lang="pl-PL" dirty="0" err="1" smtClean="0"/>
              <a:t>company</a:t>
            </a:r>
            <a:r>
              <a:rPr lang="pl-PL" dirty="0" smtClean="0"/>
              <a:t> </a:t>
            </a:r>
            <a:r>
              <a:rPr lang="pl-PL" dirty="0" err="1"/>
              <a:t>representatives</a:t>
            </a:r>
            <a:r>
              <a:rPr lang="pl-PL" dirty="0"/>
              <a:t> (</a:t>
            </a:r>
            <a:r>
              <a:rPr lang="pl-PL" dirty="0" err="1"/>
              <a:t>consultants</a:t>
            </a:r>
            <a:r>
              <a:rPr lang="pl-PL" dirty="0"/>
              <a:t>, </a:t>
            </a:r>
            <a:r>
              <a:rPr lang="pl-PL" dirty="0" err="1"/>
              <a:t>salesmen</a:t>
            </a:r>
            <a:r>
              <a:rPr lang="pl-PL" dirty="0" smtClean="0"/>
              <a:t>)</a:t>
            </a:r>
          </a:p>
          <a:p>
            <a:endParaRPr lang="pl-PL" dirty="0"/>
          </a:p>
        </p:txBody>
      </p:sp>
    </p:spTree>
    <p:extLst>
      <p:ext uri="{BB962C8B-B14F-4D97-AF65-F5344CB8AC3E}">
        <p14:creationId xmlns:p14="http://schemas.microsoft.com/office/powerpoint/2010/main" val="348578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66850" y="704850"/>
            <a:ext cx="9601200" cy="1485900"/>
          </a:xfrm>
        </p:spPr>
        <p:txBody>
          <a:bodyPr>
            <a:noAutofit/>
          </a:bodyPr>
          <a:lstStyle/>
          <a:p>
            <a:r>
              <a:rPr lang="en-US" sz="2400" dirty="0"/>
              <a:t>Sales promotion is a </a:t>
            </a:r>
            <a:r>
              <a:rPr lang="pl-PL" sz="2400" dirty="0" smtClean="0"/>
              <a:t>set</a:t>
            </a:r>
            <a:r>
              <a:rPr lang="en-US" sz="2400" dirty="0" smtClean="0"/>
              <a:t> </a:t>
            </a:r>
            <a:r>
              <a:rPr lang="en-US" sz="2400" dirty="0"/>
              <a:t>of various activities aimed at creating extraordinary, additional and short-term incentives that increase the attractiveness of the product for the buyer and increase its propensity to buy.</a:t>
            </a:r>
            <a:endParaRPr lang="pl-PL" sz="2400" dirty="0"/>
          </a:p>
        </p:txBody>
      </p:sp>
      <p:sp>
        <p:nvSpPr>
          <p:cNvPr id="3" name="Symbol zastępczy zawartości 2"/>
          <p:cNvSpPr>
            <a:spLocks noGrp="1"/>
          </p:cNvSpPr>
          <p:nvPr>
            <p:ph idx="1"/>
          </p:nvPr>
        </p:nvSpPr>
        <p:spPr>
          <a:xfrm>
            <a:off x="1371600" y="2285999"/>
            <a:ext cx="9601200" cy="4437017"/>
          </a:xfrm>
        </p:spPr>
        <p:txBody>
          <a:bodyPr>
            <a:normAutofit/>
          </a:bodyPr>
          <a:lstStyle/>
          <a:p>
            <a:r>
              <a:rPr lang="en-US" dirty="0" smtClean="0"/>
              <a:t>samples </a:t>
            </a:r>
            <a:r>
              <a:rPr lang="en-US" dirty="0"/>
              <a:t>coupons, </a:t>
            </a:r>
            <a:endParaRPr lang="pl-PL" dirty="0" smtClean="0"/>
          </a:p>
          <a:p>
            <a:r>
              <a:rPr lang="en-US" dirty="0" smtClean="0"/>
              <a:t>refunds (</a:t>
            </a:r>
            <a:r>
              <a:rPr lang="pl-PL" dirty="0" err="1" smtClean="0"/>
              <a:t>allowances</a:t>
            </a:r>
            <a:r>
              <a:rPr lang="en-US" dirty="0" smtClean="0"/>
              <a:t>), </a:t>
            </a:r>
            <a:endParaRPr lang="pl-PL" dirty="0" smtClean="0"/>
          </a:p>
          <a:p>
            <a:r>
              <a:rPr lang="en-US" dirty="0" smtClean="0"/>
              <a:t>promotional </a:t>
            </a:r>
            <a:r>
              <a:rPr lang="en-US" dirty="0"/>
              <a:t>packaging, </a:t>
            </a:r>
            <a:endParaRPr lang="pl-PL" dirty="0" smtClean="0"/>
          </a:p>
          <a:p>
            <a:r>
              <a:rPr lang="en-US" dirty="0" smtClean="0"/>
              <a:t>bonuses</a:t>
            </a:r>
            <a:r>
              <a:rPr lang="en-US" dirty="0"/>
              <a:t>, </a:t>
            </a:r>
            <a:endParaRPr lang="pl-PL" dirty="0" smtClean="0"/>
          </a:p>
          <a:p>
            <a:r>
              <a:rPr lang="en-US" dirty="0" smtClean="0"/>
              <a:t>promotions </a:t>
            </a:r>
            <a:r>
              <a:rPr lang="en-US" dirty="0"/>
              <a:t>in place, </a:t>
            </a:r>
            <a:endParaRPr lang="pl-PL" dirty="0" smtClean="0"/>
          </a:p>
          <a:p>
            <a:r>
              <a:rPr lang="en-US" dirty="0" smtClean="0"/>
              <a:t>competitions</a:t>
            </a:r>
            <a:r>
              <a:rPr lang="en-US" dirty="0"/>
              <a:t>, </a:t>
            </a:r>
            <a:endParaRPr lang="pl-PL" dirty="0" smtClean="0"/>
          </a:p>
          <a:p>
            <a:r>
              <a:rPr lang="en-US" dirty="0" smtClean="0"/>
              <a:t>lotteries </a:t>
            </a:r>
            <a:r>
              <a:rPr lang="en-US" dirty="0"/>
              <a:t>and games, </a:t>
            </a:r>
            <a:endParaRPr lang="pl-PL" dirty="0" smtClean="0"/>
          </a:p>
          <a:p>
            <a:r>
              <a:rPr lang="en-US" dirty="0" smtClean="0"/>
              <a:t>price </a:t>
            </a:r>
            <a:r>
              <a:rPr lang="en-US" dirty="0"/>
              <a:t>cuts</a:t>
            </a:r>
            <a:r>
              <a:rPr lang="en-US" dirty="0" smtClean="0"/>
              <a:t>,</a:t>
            </a:r>
            <a:endParaRPr lang="pl-PL" dirty="0" smtClean="0"/>
          </a:p>
          <a:p>
            <a:r>
              <a:rPr lang="en-US" dirty="0" smtClean="0"/>
              <a:t> </a:t>
            </a:r>
            <a:r>
              <a:rPr lang="en-US" dirty="0"/>
              <a:t>trade stamps, </a:t>
            </a:r>
            <a:endParaRPr lang="pl-PL" dirty="0" smtClean="0"/>
          </a:p>
          <a:p>
            <a:r>
              <a:rPr lang="en-US" dirty="0" smtClean="0"/>
              <a:t>loyalty </a:t>
            </a:r>
            <a:r>
              <a:rPr lang="en-US" dirty="0"/>
              <a:t>card</a:t>
            </a:r>
            <a:endParaRPr lang="pl-PL" dirty="0"/>
          </a:p>
        </p:txBody>
      </p:sp>
    </p:spTree>
    <p:extLst>
      <p:ext uri="{BB962C8B-B14F-4D97-AF65-F5344CB8AC3E}">
        <p14:creationId xmlns:p14="http://schemas.microsoft.com/office/powerpoint/2010/main" val="3395626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3200" b="1" dirty="0" smtClean="0"/>
              <a:t>                        Public </a:t>
            </a:r>
            <a:r>
              <a:rPr lang="pl-PL" sz="3200" b="1" dirty="0"/>
              <a:t>Relations</a:t>
            </a:r>
            <a:r>
              <a:rPr lang="pl-PL" sz="2800" dirty="0"/>
              <a:t> </a:t>
            </a:r>
            <a:r>
              <a:rPr lang="en-US" sz="2800" dirty="0"/>
              <a:t/>
            </a:r>
            <a:br>
              <a:rPr lang="en-US" sz="2800" dirty="0"/>
            </a:br>
            <a:r>
              <a:rPr lang="pl-PL" sz="2800" dirty="0"/>
              <a:t>I</a:t>
            </a:r>
            <a:r>
              <a:rPr lang="en-US" sz="2800" dirty="0" smtClean="0"/>
              <a:t>t </a:t>
            </a:r>
            <a:r>
              <a:rPr lang="en-US" sz="2800" dirty="0"/>
              <a:t>is a conscious, planned and long-term nurturing of relations with closer and further surroundings, leading to the acquisition of as many clients and supporters as possible</a:t>
            </a:r>
            <a:endParaRPr lang="pl-PL" sz="2800" dirty="0"/>
          </a:p>
        </p:txBody>
      </p:sp>
      <p:sp>
        <p:nvSpPr>
          <p:cNvPr id="3" name="Symbol zastępczy zawartości 2"/>
          <p:cNvSpPr>
            <a:spLocks noGrp="1"/>
          </p:cNvSpPr>
          <p:nvPr>
            <p:ph idx="1"/>
          </p:nvPr>
        </p:nvSpPr>
        <p:spPr>
          <a:xfrm>
            <a:off x="1371600" y="2664823"/>
            <a:ext cx="9601200" cy="3901440"/>
          </a:xfrm>
        </p:spPr>
        <p:txBody>
          <a:bodyPr>
            <a:normAutofit/>
          </a:bodyPr>
          <a:lstStyle/>
          <a:p>
            <a:r>
              <a:rPr lang="en-US" dirty="0"/>
              <a:t>Propaganda publications </a:t>
            </a:r>
            <a:endParaRPr lang="pl-PL" dirty="0" smtClean="0"/>
          </a:p>
          <a:p>
            <a:r>
              <a:rPr lang="en-US" dirty="0" smtClean="0"/>
              <a:t>Press </a:t>
            </a:r>
            <a:r>
              <a:rPr lang="en-US" dirty="0"/>
              <a:t>coverage </a:t>
            </a:r>
            <a:endParaRPr lang="pl-PL" dirty="0" smtClean="0"/>
          </a:p>
          <a:p>
            <a:r>
              <a:rPr lang="en-US" dirty="0" smtClean="0"/>
              <a:t>Interviews </a:t>
            </a:r>
            <a:r>
              <a:rPr lang="en-US" dirty="0"/>
              <a:t>in mass media </a:t>
            </a:r>
            <a:endParaRPr lang="pl-PL" dirty="0" smtClean="0"/>
          </a:p>
          <a:p>
            <a:r>
              <a:rPr lang="en-US" dirty="0" smtClean="0"/>
              <a:t>Meetings </a:t>
            </a:r>
            <a:r>
              <a:rPr lang="en-US" dirty="0"/>
              <a:t>with </a:t>
            </a:r>
            <a:r>
              <a:rPr lang="en-US" dirty="0" smtClean="0"/>
              <a:t>leaders</a:t>
            </a:r>
            <a:endParaRPr lang="pl-PL" dirty="0" smtClean="0"/>
          </a:p>
          <a:p>
            <a:r>
              <a:rPr lang="en-US" dirty="0" smtClean="0"/>
              <a:t> </a:t>
            </a:r>
            <a:r>
              <a:rPr lang="en-US" dirty="0"/>
              <a:t>Sponsorship, lobbying </a:t>
            </a:r>
            <a:endParaRPr lang="pl-PL" dirty="0" smtClean="0"/>
          </a:p>
          <a:p>
            <a:r>
              <a:rPr lang="en-US" dirty="0" smtClean="0"/>
              <a:t>Lectures</a:t>
            </a:r>
            <a:r>
              <a:rPr lang="en-US" dirty="0"/>
              <a:t>, seminars, conferences </a:t>
            </a:r>
            <a:endParaRPr lang="pl-PL" dirty="0" smtClean="0"/>
          </a:p>
          <a:p>
            <a:r>
              <a:rPr lang="en-US" dirty="0" smtClean="0"/>
              <a:t>Charity </a:t>
            </a:r>
            <a:r>
              <a:rPr lang="en-US" dirty="0"/>
              <a:t>events </a:t>
            </a:r>
            <a:endParaRPr lang="pl-PL" dirty="0" smtClean="0"/>
          </a:p>
          <a:p>
            <a:r>
              <a:rPr lang="en-US" dirty="0" smtClean="0"/>
              <a:t>Events </a:t>
            </a:r>
            <a:r>
              <a:rPr lang="en-US" dirty="0"/>
              <a:t>promoting the company's activity</a:t>
            </a:r>
            <a:endParaRPr lang="pl-PL" dirty="0"/>
          </a:p>
        </p:txBody>
      </p:sp>
    </p:spTree>
    <p:extLst>
      <p:ext uri="{BB962C8B-B14F-4D97-AF65-F5344CB8AC3E}">
        <p14:creationId xmlns:p14="http://schemas.microsoft.com/office/powerpoint/2010/main" val="20886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0"/>
            <a:ext cx="9601200" cy="611777"/>
          </a:xfrm>
        </p:spPr>
        <p:txBody>
          <a:bodyPr>
            <a:normAutofit fontScale="90000"/>
          </a:bodyPr>
          <a:lstStyle/>
          <a:p>
            <a:r>
              <a:rPr lang="pl-PL" dirty="0" smtClean="0"/>
              <a:t>                    TASK FOR YOU</a:t>
            </a:r>
            <a:endParaRPr lang="pl-PL" dirty="0"/>
          </a:p>
        </p:txBody>
      </p:sp>
      <p:sp>
        <p:nvSpPr>
          <p:cNvPr id="3" name="Symbol zastępczy zawartości 2"/>
          <p:cNvSpPr>
            <a:spLocks noGrp="1"/>
          </p:cNvSpPr>
          <p:nvPr>
            <p:ph idx="1"/>
          </p:nvPr>
        </p:nvSpPr>
        <p:spPr>
          <a:xfrm>
            <a:off x="1371600" y="1506583"/>
            <a:ext cx="9601200" cy="4955177"/>
          </a:xfrm>
        </p:spPr>
        <p:txBody>
          <a:bodyPr>
            <a:normAutofit/>
          </a:bodyPr>
          <a:lstStyle/>
          <a:p>
            <a:pPr marL="0" indent="0">
              <a:buNone/>
            </a:pPr>
            <a:r>
              <a:rPr lang="en-US" dirty="0"/>
              <a:t>You are divided into 4 teams in one company. You have to create deviously effective marketing. We focus primarily on promotion. We use promotional tools such as advertising, sales promotion and Public relations</a:t>
            </a:r>
            <a:endParaRPr lang="pl-PL" dirty="0"/>
          </a:p>
          <a:p>
            <a:pPr marL="0" indent="0">
              <a:buNone/>
            </a:pPr>
            <a:r>
              <a:rPr lang="en-US" dirty="0"/>
              <a:t/>
            </a:r>
            <a:br>
              <a:rPr lang="en-US" dirty="0"/>
            </a:br>
            <a:r>
              <a:rPr lang="en-US" dirty="0"/>
              <a:t>Each group 1 2 3 4 is to perform </a:t>
            </a:r>
            <a:endParaRPr lang="pl-PL" dirty="0" smtClean="0"/>
          </a:p>
          <a:p>
            <a:pPr marL="0" indent="0">
              <a:buNone/>
            </a:pPr>
            <a:r>
              <a:rPr lang="pl-PL" dirty="0" smtClean="0"/>
              <a:t>-r</a:t>
            </a:r>
            <a:r>
              <a:rPr lang="en-US" dirty="0" err="1" smtClean="0"/>
              <a:t>adio</a:t>
            </a:r>
            <a:r>
              <a:rPr lang="en-US" dirty="0" smtClean="0"/>
              <a:t> </a:t>
            </a:r>
            <a:r>
              <a:rPr lang="en-US" dirty="0"/>
              <a:t>or television advertising </a:t>
            </a:r>
            <a:endParaRPr lang="pl-PL" dirty="0" smtClean="0"/>
          </a:p>
          <a:p>
            <a:pPr marL="0" indent="0">
              <a:buNone/>
            </a:pPr>
            <a:r>
              <a:rPr lang="pl-PL" dirty="0" smtClean="0"/>
              <a:t>-p</a:t>
            </a:r>
            <a:r>
              <a:rPr lang="en-US" dirty="0" err="1" smtClean="0"/>
              <a:t>oster</a:t>
            </a:r>
            <a:r>
              <a:rPr lang="pl-PL" dirty="0" smtClean="0"/>
              <a:t>,</a:t>
            </a:r>
            <a:r>
              <a:rPr lang="en-US" dirty="0" smtClean="0"/>
              <a:t>leaflet</a:t>
            </a:r>
            <a:r>
              <a:rPr lang="en-US" dirty="0"/>
              <a:t>, </a:t>
            </a:r>
            <a:r>
              <a:rPr lang="en-US" dirty="0" smtClean="0"/>
              <a:t>business </a:t>
            </a:r>
            <a:r>
              <a:rPr lang="en-US" dirty="0"/>
              <a:t>card, </a:t>
            </a:r>
            <a:r>
              <a:rPr lang="en-US" dirty="0" smtClean="0"/>
              <a:t>infographic</a:t>
            </a:r>
            <a:r>
              <a:rPr lang="en-US" dirty="0"/>
              <a:t>, </a:t>
            </a:r>
            <a:r>
              <a:rPr lang="en-US" dirty="0" smtClean="0"/>
              <a:t>calendar</a:t>
            </a:r>
            <a:r>
              <a:rPr lang="en-US" dirty="0"/>
              <a:t>, </a:t>
            </a:r>
            <a:r>
              <a:rPr lang="en-US" dirty="0" smtClean="0"/>
              <a:t>gift </a:t>
            </a:r>
            <a:r>
              <a:rPr lang="en-US" dirty="0"/>
              <a:t>card         </a:t>
            </a:r>
            <a:endParaRPr lang="pl-PL" dirty="0" smtClean="0"/>
          </a:p>
          <a:p>
            <a:pPr marL="0" indent="0">
              <a:buNone/>
            </a:pPr>
            <a:r>
              <a:rPr lang="en-US" dirty="0" smtClean="0"/>
              <a:t>(</a:t>
            </a:r>
            <a:r>
              <a:rPr lang="en-US" dirty="0"/>
              <a:t>3 things to choose from) </a:t>
            </a:r>
            <a:endParaRPr lang="pl-PL" dirty="0" smtClean="0"/>
          </a:p>
          <a:p>
            <a:pPr marL="0" indent="0">
              <a:buNone/>
            </a:pPr>
            <a:r>
              <a:rPr lang="en-US" dirty="0" smtClean="0"/>
              <a:t>3</a:t>
            </a:r>
            <a:r>
              <a:rPr lang="en-US" dirty="0"/>
              <a:t>. Website</a:t>
            </a:r>
            <a:endParaRPr lang="pl-PL" dirty="0"/>
          </a:p>
        </p:txBody>
      </p:sp>
    </p:spTree>
    <p:extLst>
      <p:ext uri="{BB962C8B-B14F-4D97-AF65-F5344CB8AC3E}">
        <p14:creationId xmlns:p14="http://schemas.microsoft.com/office/powerpoint/2010/main" val="3614317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1"/>
            <a:ext cx="9601200" cy="80554"/>
          </a:xfrm>
        </p:spPr>
        <p:txBody>
          <a:bodyPr>
            <a:normAutofit fontScale="90000"/>
          </a:bodyPr>
          <a:lstStyle/>
          <a:p>
            <a:r>
              <a:rPr lang="pl-PL" dirty="0"/>
              <a:t/>
            </a:r>
            <a:br>
              <a:rPr lang="pl-PL" dirty="0"/>
            </a:br>
            <a:endParaRPr lang="pl-PL" dirty="0"/>
          </a:p>
        </p:txBody>
      </p:sp>
      <p:sp>
        <p:nvSpPr>
          <p:cNvPr id="3" name="Symbol zastępczy zawartości 2"/>
          <p:cNvSpPr>
            <a:spLocks noGrp="1"/>
          </p:cNvSpPr>
          <p:nvPr>
            <p:ph idx="1"/>
          </p:nvPr>
        </p:nvSpPr>
        <p:spPr>
          <a:xfrm>
            <a:off x="1371600" y="888274"/>
            <a:ext cx="9601200" cy="4979126"/>
          </a:xfrm>
        </p:spPr>
        <p:txBody>
          <a:bodyPr>
            <a:normAutofit/>
          </a:bodyPr>
          <a:lstStyle/>
          <a:p>
            <a:pPr marL="0" indent="0">
              <a:buNone/>
            </a:pPr>
            <a:r>
              <a:rPr lang="pl-PL" sz="2800" dirty="0" smtClean="0"/>
              <a:t>1.</a:t>
            </a:r>
            <a:r>
              <a:rPr lang="en-US" sz="2800" dirty="0" smtClean="0"/>
              <a:t>Radio </a:t>
            </a:r>
            <a:r>
              <a:rPr lang="en-US" sz="2800" dirty="0"/>
              <a:t>or television advertising </a:t>
            </a:r>
            <a:endParaRPr lang="pl-PL" sz="2800" dirty="0" smtClean="0"/>
          </a:p>
          <a:p>
            <a:pPr marL="0" indent="0">
              <a:buNone/>
            </a:pPr>
            <a:r>
              <a:rPr lang="en-US" sz="2800" dirty="0" smtClean="0"/>
              <a:t>The </a:t>
            </a:r>
            <a:r>
              <a:rPr lang="en-US" sz="2800" dirty="0"/>
              <a:t>15-second spot must have about 35 words</a:t>
            </a:r>
            <a:r>
              <a:rPr lang="en-US" sz="2800" dirty="0" smtClean="0"/>
              <a:t>.</a:t>
            </a:r>
            <a:endParaRPr lang="pl-PL" sz="2800" dirty="0" smtClean="0"/>
          </a:p>
          <a:p>
            <a:pPr marL="0" indent="0">
              <a:buNone/>
            </a:pPr>
            <a:r>
              <a:rPr lang="pl-PL" sz="2800" dirty="0" smtClean="0"/>
              <a:t>S</a:t>
            </a:r>
            <a:r>
              <a:rPr lang="en-US" sz="2800" dirty="0" err="1" smtClean="0"/>
              <a:t>torytelling</a:t>
            </a:r>
            <a:r>
              <a:rPr lang="en-US" sz="2800" dirty="0" smtClean="0"/>
              <a:t> </a:t>
            </a:r>
            <a:r>
              <a:rPr lang="en-US" sz="2800" dirty="0"/>
              <a:t>- </a:t>
            </a:r>
            <a:r>
              <a:rPr lang="en-US" sz="2800" dirty="0" smtClean="0"/>
              <a:t> </a:t>
            </a:r>
            <a:r>
              <a:rPr lang="en-US" sz="2800" dirty="0"/>
              <a:t>when advertising a product, </a:t>
            </a:r>
            <a:r>
              <a:rPr lang="pl-PL" sz="2800" dirty="0" err="1" smtClean="0"/>
              <a:t>you</a:t>
            </a:r>
            <a:r>
              <a:rPr lang="pl-PL" sz="2800" dirty="0" smtClean="0"/>
              <a:t> </a:t>
            </a:r>
            <a:r>
              <a:rPr lang="en-US" sz="2800" dirty="0" smtClean="0"/>
              <a:t>tell stories</a:t>
            </a:r>
            <a:r>
              <a:rPr lang="pl-PL" sz="2800" dirty="0" smtClean="0"/>
              <a:t> </a:t>
            </a:r>
            <a:r>
              <a:rPr lang="pl-PL" sz="2800" dirty="0" err="1" smtClean="0"/>
              <a:t>which</a:t>
            </a:r>
            <a:r>
              <a:rPr lang="pl-PL" sz="2800" dirty="0" smtClean="0"/>
              <a:t> </a:t>
            </a:r>
            <a:r>
              <a:rPr lang="pl-PL" sz="2800" dirty="0" err="1" smtClean="0"/>
              <a:t>are</a:t>
            </a:r>
            <a:r>
              <a:rPr lang="pl-PL" sz="2800" dirty="0" smtClean="0"/>
              <a:t> </a:t>
            </a:r>
            <a:r>
              <a:rPr lang="pl-PL" sz="2800" dirty="0" err="1" smtClean="0"/>
              <a:t>interesting</a:t>
            </a:r>
            <a:r>
              <a:rPr lang="pl-PL" sz="2800" dirty="0" smtClean="0"/>
              <a:t> for </a:t>
            </a:r>
            <a:r>
              <a:rPr lang="en-US" sz="2800" dirty="0" smtClean="0"/>
              <a:t>the </a:t>
            </a:r>
            <a:r>
              <a:rPr lang="en-US" sz="2800" dirty="0"/>
              <a:t>recipient. Among them are: stories about what the listener thinks, explaining what he needs at a given moment, or telling them how to start acting.</a:t>
            </a:r>
            <a:endParaRPr lang="pl-PL" sz="2800" u="sng" dirty="0" smtClean="0"/>
          </a:p>
          <a:p>
            <a:pPr marL="0" indent="0">
              <a:buNone/>
            </a:pPr>
            <a:r>
              <a:rPr lang="pl-PL" sz="2800" dirty="0" smtClean="0"/>
              <a:t>2.</a:t>
            </a:r>
            <a:r>
              <a:rPr lang="en-US" sz="2800" dirty="0" smtClean="0"/>
              <a:t>Poster</a:t>
            </a:r>
            <a:r>
              <a:rPr lang="en-US" sz="2800" dirty="0"/>
              <a:t>, leaflet, business card, infographic, calendar, gift card (3 things to choose from)</a:t>
            </a:r>
            <a:endParaRPr lang="pl-PL" sz="2800" dirty="0" smtClean="0">
              <a:hlinkClick r:id="rId2"/>
            </a:endParaRPr>
          </a:p>
          <a:p>
            <a:pPr marL="0" indent="0">
              <a:buNone/>
            </a:pPr>
            <a:r>
              <a:rPr lang="pl-PL" dirty="0" smtClean="0">
                <a:hlinkClick r:id="rId2"/>
              </a:rPr>
              <a:t>https</a:t>
            </a:r>
            <a:r>
              <a:rPr lang="pl-PL" dirty="0">
                <a:hlinkClick r:id="rId2"/>
              </a:rPr>
              <a:t>://</a:t>
            </a:r>
            <a:r>
              <a:rPr lang="pl-PL" dirty="0" smtClean="0">
                <a:hlinkClick r:id="rId2"/>
              </a:rPr>
              <a:t>www.canva.com/login</a:t>
            </a:r>
            <a:endParaRPr lang="pl-PL" dirty="0"/>
          </a:p>
          <a:p>
            <a:pPr marL="0" indent="0">
              <a:buNone/>
            </a:pPr>
            <a:r>
              <a:rPr lang="pl-PL" sz="2800" dirty="0" smtClean="0"/>
              <a:t>3.   </a:t>
            </a:r>
            <a:r>
              <a:rPr lang="pl-PL" sz="2800" dirty="0" err="1" smtClean="0"/>
              <a:t>Website</a:t>
            </a:r>
            <a:r>
              <a:rPr lang="pl-PL" sz="2800" u="sng" dirty="0" smtClean="0"/>
              <a:t> </a:t>
            </a:r>
            <a:endParaRPr lang="pl-PL" sz="2800" u="sng" dirty="0"/>
          </a:p>
          <a:p>
            <a:pPr marL="0" indent="0">
              <a:buNone/>
            </a:pPr>
            <a:endParaRPr lang="pl-PL" sz="2800" dirty="0"/>
          </a:p>
        </p:txBody>
      </p:sp>
    </p:spTree>
    <p:extLst>
      <p:ext uri="{BB962C8B-B14F-4D97-AF65-F5344CB8AC3E}">
        <p14:creationId xmlns:p14="http://schemas.microsoft.com/office/powerpoint/2010/main" val="2259289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5300" b="1" dirty="0"/>
              <a:t>Marketing mix </a:t>
            </a:r>
            <a:r>
              <a:rPr lang="pl-PL" sz="5300" b="1" dirty="0" smtClean="0"/>
              <a:t>4xP</a:t>
            </a:r>
            <a:r>
              <a:rPr lang="pl-PL" b="1" dirty="0" smtClean="0"/>
              <a:t/>
            </a:r>
            <a:br>
              <a:rPr lang="pl-PL" b="1" dirty="0" smtClean="0"/>
            </a:br>
            <a:r>
              <a:rPr lang="pl-PL" dirty="0" err="1"/>
              <a:t>price</a:t>
            </a:r>
            <a:r>
              <a:rPr lang="pl-PL" dirty="0"/>
              <a:t>, </a:t>
            </a:r>
            <a:r>
              <a:rPr lang="pl-PL" dirty="0" err="1"/>
              <a:t>product</a:t>
            </a:r>
            <a:r>
              <a:rPr lang="pl-PL" dirty="0"/>
              <a:t>, place, </a:t>
            </a:r>
            <a:r>
              <a:rPr lang="pl-PL" dirty="0" err="1"/>
              <a:t>promotion</a:t>
            </a:r>
            <a:r>
              <a:rPr lang="pl-PL" dirty="0" smtClean="0"/>
              <a:t/>
            </a:r>
            <a:br>
              <a:rPr lang="pl-PL" dirty="0" smtClean="0"/>
            </a:b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5155" y="2285999"/>
            <a:ext cx="7149736" cy="4410891"/>
          </a:xfrm>
        </p:spPr>
      </p:pic>
    </p:spTree>
    <p:extLst>
      <p:ext uri="{BB962C8B-B14F-4D97-AF65-F5344CB8AC3E}">
        <p14:creationId xmlns:p14="http://schemas.microsoft.com/office/powerpoint/2010/main" val="108566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685800"/>
            <a:ext cx="9601200" cy="785949"/>
          </a:xfrm>
        </p:spPr>
        <p:txBody>
          <a:bodyPr>
            <a:normAutofit fontScale="90000"/>
          </a:bodyPr>
          <a:lstStyle/>
          <a:p>
            <a:pPr algn="ctr"/>
            <a:r>
              <a:rPr lang="pl-PL" dirty="0"/>
              <a:t>Koncepcja </a:t>
            </a:r>
            <a:r>
              <a:rPr lang="pl-PL" dirty="0" smtClean="0"/>
              <a:t>7P </a:t>
            </a:r>
            <a:r>
              <a:rPr lang="pl-PL" dirty="0"/>
              <a:t>w marketingu mix</a:t>
            </a:r>
            <a:br>
              <a:rPr lang="pl-PL" dirty="0"/>
            </a:b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1471749"/>
            <a:ext cx="9601200" cy="5503817"/>
          </a:xfrm>
        </p:spPr>
      </p:pic>
    </p:spTree>
    <p:extLst>
      <p:ext uri="{BB962C8B-B14F-4D97-AF65-F5344CB8AC3E}">
        <p14:creationId xmlns:p14="http://schemas.microsoft.com/office/powerpoint/2010/main" val="82956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Product - </a:t>
            </a:r>
            <a:r>
              <a:rPr lang="en-US" dirty="0"/>
              <a:t>dresses</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457" y="1593669"/>
            <a:ext cx="6958149" cy="4998719"/>
          </a:xfrm>
        </p:spPr>
      </p:pic>
    </p:spTree>
    <p:extLst>
      <p:ext uri="{BB962C8B-B14F-4D97-AF65-F5344CB8AC3E}">
        <p14:creationId xmlns:p14="http://schemas.microsoft.com/office/powerpoint/2010/main" val="329493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Price</a:t>
            </a:r>
            <a:r>
              <a:rPr lang="pl-PL" dirty="0"/>
              <a:t/>
            </a:r>
            <a:br>
              <a:rPr lang="pl-PL" dirty="0"/>
            </a:br>
            <a:r>
              <a:rPr lang="en-US" sz="3600" dirty="0"/>
              <a:t>Women's Dolce &amp; Gabbana Maxi and long dresses</a:t>
            </a:r>
            <a:br>
              <a:rPr lang="en-US" sz="3600" dirty="0"/>
            </a:br>
            <a:r>
              <a:rPr lang="pl-PL" sz="3600" b="1" dirty="0" smtClean="0"/>
              <a:t>2.059€</a:t>
            </a:r>
            <a:endParaRPr lang="pl-PL" sz="3600" b="1"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89166" y="2286000"/>
            <a:ext cx="3690665" cy="4149634"/>
          </a:xfrm>
        </p:spPr>
      </p:pic>
      <p:pic>
        <p:nvPicPr>
          <p:cNvPr id="6" name="Symbol zastępczy zawartości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81255" y="2286000"/>
            <a:ext cx="3691545" cy="4149633"/>
          </a:xfrm>
        </p:spPr>
      </p:pic>
    </p:spTree>
    <p:extLst>
      <p:ext uri="{BB962C8B-B14F-4D97-AF65-F5344CB8AC3E}">
        <p14:creationId xmlns:p14="http://schemas.microsoft.com/office/powerpoint/2010/main" val="318993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Place</a:t>
            </a:r>
            <a:endParaRPr lang="pl-PL"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9063" y="1724297"/>
            <a:ext cx="5991497" cy="4632960"/>
          </a:xfrm>
        </p:spPr>
      </p:pic>
    </p:spTree>
    <p:extLst>
      <p:ext uri="{BB962C8B-B14F-4D97-AF65-F5344CB8AC3E}">
        <p14:creationId xmlns:p14="http://schemas.microsoft.com/office/powerpoint/2010/main" val="346534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err="1" smtClean="0"/>
              <a:t>Promotion</a:t>
            </a:r>
            <a:r>
              <a:rPr lang="pl-PL" dirty="0" smtClean="0"/>
              <a:t>          </a:t>
            </a:r>
            <a:r>
              <a:rPr lang="pl-PL" sz="1200" dirty="0" smtClean="0"/>
              <a:t>Ubrania </a:t>
            </a:r>
            <a:r>
              <a:rPr lang="pl-PL" sz="1200" dirty="0"/>
              <a:t>Dolce &amp; </a:t>
            </a:r>
            <a:r>
              <a:rPr lang="pl-PL" sz="1200" dirty="0" err="1"/>
              <a:t>Gabbana</a:t>
            </a:r>
            <a:r>
              <a:rPr lang="pl-PL" sz="1200" dirty="0"/>
              <a:t> noszą m.in. </a:t>
            </a:r>
            <a:r>
              <a:rPr lang="pl-PL" sz="1200" dirty="0">
                <a:hlinkClick r:id="rId2" tooltip="Victoria Beckham"/>
              </a:rPr>
              <a:t>Victoria </a:t>
            </a:r>
            <a:r>
              <a:rPr lang="pl-PL" sz="1200" dirty="0" err="1">
                <a:hlinkClick r:id="rId2" tooltip="Victoria Beckham"/>
              </a:rPr>
              <a:t>Beckham</a:t>
            </a:r>
            <a:r>
              <a:rPr lang="pl-PL" sz="1200" dirty="0"/>
              <a:t>, </a:t>
            </a:r>
            <a:r>
              <a:rPr lang="pl-PL" sz="1200" dirty="0">
                <a:hlinkClick r:id="rId3" tooltip="Madonna (piosenkarka)"/>
              </a:rPr>
              <a:t>Madonna</a:t>
            </a:r>
            <a:r>
              <a:rPr lang="pl-PL" sz="1200" dirty="0"/>
              <a:t> oraz </a:t>
            </a:r>
            <a:r>
              <a:rPr lang="pl-PL" sz="1200" dirty="0" err="1">
                <a:hlinkClick r:id="rId4" tooltip="Johnny Depp"/>
              </a:rPr>
              <a:t>Johnny</a:t>
            </a:r>
            <a:r>
              <a:rPr lang="pl-PL" sz="1200" dirty="0">
                <a:hlinkClick r:id="rId4" tooltip="Johnny Depp"/>
              </a:rPr>
              <a:t> </a:t>
            </a:r>
            <a:r>
              <a:rPr lang="pl-PL" sz="1200" dirty="0" err="1">
                <a:hlinkClick r:id="rId4" tooltip="Johnny Depp"/>
              </a:rPr>
              <a:t>Depp</a:t>
            </a:r>
            <a:endParaRPr lang="pl-PL" sz="1200" dirty="0"/>
          </a:p>
        </p:txBody>
      </p:sp>
      <p:pic>
        <p:nvPicPr>
          <p:cNvPr id="5" name="Symbol zastępczy zawartości 4"/>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1854925" y="1506583"/>
            <a:ext cx="3344091" cy="4781006"/>
          </a:xfrm>
        </p:spPr>
      </p:pic>
      <p:pic>
        <p:nvPicPr>
          <p:cNvPr id="6" name="Symbol zastępczy zawartości 5"/>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6209211" y="1715589"/>
            <a:ext cx="4763589" cy="4029828"/>
          </a:xfrm>
        </p:spPr>
      </p:pic>
    </p:spTree>
    <p:extLst>
      <p:ext uri="{BB962C8B-B14F-4D97-AF65-F5344CB8AC3E}">
        <p14:creationId xmlns:p14="http://schemas.microsoft.com/office/powerpoint/2010/main" val="263749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en-US" dirty="0"/>
              <a:t>Creating your own brand and working on the image</a:t>
            </a:r>
            <a:endParaRPr lang="pl-PL" dirty="0"/>
          </a:p>
        </p:txBody>
      </p:sp>
      <p:pic>
        <p:nvPicPr>
          <p:cNvPr id="5" name="Symbol zastępczy zawartości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6913" y="2499361"/>
            <a:ext cx="5225143" cy="3971108"/>
          </a:xfrm>
        </p:spPr>
      </p:pic>
      <p:sp>
        <p:nvSpPr>
          <p:cNvPr id="4" name="Symbol zastępczy zawartości 3"/>
          <p:cNvSpPr>
            <a:spLocks noGrp="1"/>
          </p:cNvSpPr>
          <p:nvPr>
            <p:ph sz="half" idx="2"/>
          </p:nvPr>
        </p:nvSpPr>
        <p:spPr>
          <a:xfrm>
            <a:off x="7367451" y="3492137"/>
            <a:ext cx="3605738" cy="2375263"/>
          </a:xfrm>
        </p:spPr>
        <p:txBody>
          <a:bodyPr>
            <a:normAutofit/>
          </a:bodyPr>
          <a:lstStyle/>
          <a:p>
            <a:pPr marL="0" indent="0" algn="ctr">
              <a:buNone/>
            </a:pPr>
            <a:r>
              <a:rPr lang="pl-PL" sz="3200" dirty="0" smtClean="0"/>
              <a:t>How to do </a:t>
            </a:r>
            <a:r>
              <a:rPr lang="pl-PL" sz="3200" dirty="0" err="1" smtClean="0"/>
              <a:t>it</a:t>
            </a:r>
            <a:r>
              <a:rPr lang="pl-PL" sz="3200" dirty="0" smtClean="0"/>
              <a:t>?</a:t>
            </a:r>
            <a:endParaRPr lang="pl-PL" sz="3200" dirty="0"/>
          </a:p>
        </p:txBody>
      </p:sp>
    </p:spTree>
    <p:extLst>
      <p:ext uri="{BB962C8B-B14F-4D97-AF65-F5344CB8AC3E}">
        <p14:creationId xmlns:p14="http://schemas.microsoft.com/office/powerpoint/2010/main" val="114486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400" dirty="0"/>
              <a:t>Promotion - (Latin </a:t>
            </a:r>
            <a:r>
              <a:rPr lang="en-US" sz="2400" b="1" i="1" dirty="0" err="1" smtClean="0"/>
              <a:t>promoveo</a:t>
            </a:r>
            <a:r>
              <a:rPr lang="en-US" sz="2400" dirty="0" smtClean="0"/>
              <a:t> </a:t>
            </a:r>
            <a:r>
              <a:rPr lang="pl-PL" sz="2400" dirty="0" smtClean="0"/>
              <a:t>-</a:t>
            </a:r>
            <a:r>
              <a:rPr lang="en-US" sz="2400" dirty="0" smtClean="0"/>
              <a:t>to </a:t>
            </a:r>
            <a:r>
              <a:rPr lang="en-US" sz="2400" dirty="0"/>
              <a:t>move around) these are promotional activities that affect the decisions of customers and potential buyers by providing information, arguments, promises and encouraging them to buy or use promoted products and services.</a:t>
            </a:r>
            <a:endParaRPr lang="pl-PL" sz="2400" dirty="0"/>
          </a:p>
        </p:txBody>
      </p:sp>
      <p:sp>
        <p:nvSpPr>
          <p:cNvPr id="3" name="Symbol zastępczy zawartości 2"/>
          <p:cNvSpPr>
            <a:spLocks noGrp="1"/>
          </p:cNvSpPr>
          <p:nvPr>
            <p:ph idx="1"/>
          </p:nvPr>
        </p:nvSpPr>
        <p:spPr>
          <a:xfrm>
            <a:off x="1371600" y="3143794"/>
            <a:ext cx="9601200" cy="3213463"/>
          </a:xfrm>
        </p:spPr>
        <p:txBody>
          <a:bodyPr/>
          <a:lstStyle/>
          <a:p>
            <a:pPr marL="0" indent="0">
              <a:buNone/>
            </a:pPr>
            <a:r>
              <a:rPr lang="pl-PL" dirty="0"/>
              <a:t>PROMOTION TOOLS </a:t>
            </a:r>
            <a:endParaRPr lang="pl-PL" dirty="0" smtClean="0"/>
          </a:p>
          <a:p>
            <a:r>
              <a:rPr lang="pl-PL" dirty="0" smtClean="0"/>
              <a:t>ADVERTISEMENT </a:t>
            </a:r>
          </a:p>
          <a:p>
            <a:r>
              <a:rPr lang="pl-PL" dirty="0" smtClean="0"/>
              <a:t>PERSONAL </a:t>
            </a:r>
            <a:r>
              <a:rPr lang="pl-PL" dirty="0"/>
              <a:t>SALE </a:t>
            </a:r>
            <a:endParaRPr lang="pl-PL" dirty="0" smtClean="0"/>
          </a:p>
          <a:p>
            <a:r>
              <a:rPr lang="pl-PL" dirty="0" smtClean="0"/>
              <a:t>SALE </a:t>
            </a:r>
            <a:r>
              <a:rPr lang="pl-PL" dirty="0"/>
              <a:t>PROMOTIONS</a:t>
            </a:r>
            <a:endParaRPr lang="pl-PL" b="1" dirty="0" smtClean="0"/>
          </a:p>
          <a:p>
            <a:r>
              <a:rPr lang="pl-PL" dirty="0" smtClean="0"/>
              <a:t>PUBLIC </a:t>
            </a:r>
            <a:r>
              <a:rPr lang="pl-PL" dirty="0"/>
              <a:t>RELATIONS (PR)</a:t>
            </a:r>
          </a:p>
          <a:p>
            <a:endParaRPr lang="pl-PL" dirty="0"/>
          </a:p>
        </p:txBody>
      </p:sp>
    </p:spTree>
    <p:extLst>
      <p:ext uri="{BB962C8B-B14F-4D97-AF65-F5344CB8AC3E}">
        <p14:creationId xmlns:p14="http://schemas.microsoft.com/office/powerpoint/2010/main" val="52081055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TM10001105[[fn=Przycinanie]]</Template>
  <TotalTime>274</TotalTime>
  <Words>525</Words>
  <Application>Microsoft Office PowerPoint</Application>
  <PresentationFormat>Niestandardowy</PresentationFormat>
  <Paragraphs>61</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Crop</vt:lpstr>
      <vt:lpstr>MARKETING</vt:lpstr>
      <vt:lpstr>Marketing mix 4xP price, product, place, promotion </vt:lpstr>
      <vt:lpstr>Koncepcja 7P w marketingu mix </vt:lpstr>
      <vt:lpstr>Product - dresses</vt:lpstr>
      <vt:lpstr>Price Women's Dolce &amp; Gabbana Maxi and long dresses 2.059€</vt:lpstr>
      <vt:lpstr>Place</vt:lpstr>
      <vt:lpstr>Promotion          Ubrania Dolce &amp; Gabbana noszą m.in. Victoria Beckham, Madonna oraz Johnny Depp</vt:lpstr>
      <vt:lpstr>Creating your own brand and working on the image</vt:lpstr>
      <vt:lpstr>Promotion - (Latin promoveo -to move around) these are promotional activities that affect the decisions of customers and potential buyers by providing information, arguments, promises and encouraging them to buy or use promoted products and services.</vt:lpstr>
      <vt:lpstr>ADVERTISING  is a form of impersonal, paid, in accordance with the law and morality, the form of providing market information on rich proposals.</vt:lpstr>
      <vt:lpstr>Personal sales are a direct form of communication with buyers, in which the seller demonstrates the product and encourages potential customers to buy it.</vt:lpstr>
      <vt:lpstr>Sales promotion is a set of various activities aimed at creating extraordinary, additional and short-term incentives that increase the attractiveness of the product for the buyer and increase its propensity to buy.</vt:lpstr>
      <vt:lpstr>                        Public Relations  It is a conscious, planned and long-term nurturing of relations with closer and further surroundings, leading to the acquisition of as many clients and supporters as possible</vt:lpstr>
      <vt:lpstr>                    TASK FOR YOU</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dc:title>
  <dc:creator>Agnieszka</dc:creator>
  <cp:lastModifiedBy>Lenovo</cp:lastModifiedBy>
  <cp:revision>21</cp:revision>
  <dcterms:created xsi:type="dcterms:W3CDTF">2019-03-19T16:13:13Z</dcterms:created>
  <dcterms:modified xsi:type="dcterms:W3CDTF">2020-01-18T18:42:23Z</dcterms:modified>
</cp:coreProperties>
</file>